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4"/>
  </p:notesMasterIdLst>
  <p:sldIdLst>
    <p:sldId id="256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30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75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1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0ACB6-048A-46D5-A4D8-9FAEDAC7D083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725FC-5B98-44C9-8BBC-B9328F19DE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7064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725FC-5B98-44C9-8BBC-B9328F19DE1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7209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725FC-5B98-44C9-8BBC-B9328F19DE1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3196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725FC-5B98-44C9-8BBC-B9328F19DE1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7764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725FC-5B98-44C9-8BBC-B9328F19DE1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982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725FC-5B98-44C9-8BBC-B9328F19DE1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0730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725FC-5B98-44C9-8BBC-B9328F19DE1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307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725FC-5B98-44C9-8BBC-B9328F19DE1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573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A111-BCBA-7845-A9D0-CA76B9528F5C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CF51-A4D1-E044-97BA-C4DB2D7507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3814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A111-BCBA-7845-A9D0-CA76B9528F5C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CF51-A4D1-E044-97BA-C4DB2D7507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987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A111-BCBA-7845-A9D0-CA76B9528F5C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CF51-A4D1-E044-97BA-C4DB2D7507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628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A111-BCBA-7845-A9D0-CA76B9528F5C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CF51-A4D1-E044-97BA-C4DB2D7507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056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A111-BCBA-7845-A9D0-CA76B9528F5C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CF51-A4D1-E044-97BA-C4DB2D7507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0857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A111-BCBA-7845-A9D0-CA76B9528F5C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CF51-A4D1-E044-97BA-C4DB2D7507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84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A111-BCBA-7845-A9D0-CA76B9528F5C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CF51-A4D1-E044-97BA-C4DB2D750788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4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A111-BCBA-7845-A9D0-CA76B9528F5C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CF51-A4D1-E044-97BA-C4DB2D7507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1628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A111-BCBA-7845-A9D0-CA76B9528F5C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CF51-A4D1-E044-97BA-C4DB2D7507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891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A111-BCBA-7845-A9D0-CA76B9528F5C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CF51-A4D1-E044-97BA-C4DB2D7507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1065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F5EA111-BCBA-7845-A9D0-CA76B9528F5C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CF51-A4D1-E044-97BA-C4DB2D7507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783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F5EA111-BCBA-7845-A9D0-CA76B9528F5C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7643CF51-A4D1-E044-97BA-C4DB2D7507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991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abord@grenoble-iae.f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D4084F-ADD9-8A3A-4593-1CF6E63564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9978" y="1570553"/>
            <a:ext cx="10152810" cy="198989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br>
              <a:rPr lang="fr-FR" sz="2800" dirty="0">
                <a:solidFill>
                  <a:srgbClr val="C00000"/>
                </a:solidFill>
              </a:rPr>
            </a:br>
            <a:r>
              <a:rPr lang="fr-FR" sz="2800" dirty="0">
                <a:solidFill>
                  <a:srgbClr val="C00000"/>
                </a:solidFill>
              </a:rPr>
              <a:t>SLAC : le jeu de cartes !</a:t>
            </a:r>
            <a:br>
              <a:rPr lang="fr-FR" sz="3600" dirty="0"/>
            </a:br>
            <a:br>
              <a:rPr lang="fr-FR" sz="3600" dirty="0"/>
            </a:br>
            <a:r>
              <a:rPr lang="fr-FR" sz="2800" b="1" dirty="0">
                <a:latin typeface="Bodoni MT" panose="02070603080606020203" pitchFamily="18" charset="0"/>
              </a:rPr>
              <a:t>en route vers le bien-être au travail !</a:t>
            </a:r>
            <a:br>
              <a:rPr lang="fr-FR" b="1" dirty="0"/>
            </a:br>
            <a:endParaRPr lang="fr-FR" sz="3600" i="1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870BDA4-ACB3-1399-A541-FA7BE7B45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5774" y="3868615"/>
            <a:ext cx="9203788" cy="234975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fr-FR" sz="2400" dirty="0"/>
              <a:t>Journée de la pédagogie par le jeu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2 juin 2023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Contact : 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Emmanuel Abord de Chatillon (</a:t>
            </a:r>
            <a:r>
              <a:rPr lang="fr-FR" sz="2400" dirty="0">
                <a:hlinkClick r:id="rId2"/>
              </a:rPr>
              <a:t>abord@grenoble-iae.fr</a:t>
            </a:r>
            <a:r>
              <a:rPr lang="fr-FR" sz="2400" dirty="0"/>
              <a:t>) </a:t>
            </a:r>
          </a:p>
          <a:p>
            <a:pPr>
              <a:lnSpc>
                <a:spcPct val="150000"/>
              </a:lnSpc>
            </a:pPr>
            <a:endParaRPr lang="fr-FR" sz="24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870442C-0BD5-8D2F-5ABC-169CC123D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46" y="230992"/>
            <a:ext cx="2796347" cy="121780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C41029E-A384-45DC-AD71-2BED71B23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9301" y="288169"/>
            <a:ext cx="2636660" cy="110344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D2729DB-A63F-44AF-955B-131AE86477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4060" y="3739382"/>
            <a:ext cx="5128025" cy="288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77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57AB772-D09A-4C57-B9FE-9FD9146DA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815" y="0"/>
            <a:ext cx="5582259" cy="7282310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A6389112-686F-9EE8-AE0C-86A6FDC68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32" y="49775"/>
            <a:ext cx="4486656" cy="1141497"/>
          </a:xfrm>
        </p:spPr>
        <p:txBody>
          <a:bodyPr>
            <a:normAutofit fontScale="90000"/>
          </a:bodyPr>
          <a:lstStyle/>
          <a:p>
            <a:r>
              <a:rPr lang="fr-FR" sz="4000" dirty="0"/>
              <a:t>Les règles</a:t>
            </a:r>
            <a:br>
              <a:rPr lang="fr-FR" sz="4000" dirty="0"/>
            </a:br>
            <a:r>
              <a:rPr lang="fr-FR" sz="4000" dirty="0"/>
              <a:t>2. Le principe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3EC05E5-3E91-47D2-AB83-AA851D6256A2}"/>
              </a:ext>
            </a:extLst>
          </p:cNvPr>
          <p:cNvSpPr txBox="1"/>
          <p:nvPr/>
        </p:nvSpPr>
        <p:spPr>
          <a:xfrm>
            <a:off x="4839286" y="10128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53787C-ADFA-43C3-ADBF-295A9CA0F89F}"/>
              </a:ext>
            </a:extLst>
          </p:cNvPr>
          <p:cNvSpPr txBox="1"/>
          <p:nvPr/>
        </p:nvSpPr>
        <p:spPr>
          <a:xfrm>
            <a:off x="91667" y="1430878"/>
            <a:ext cx="277630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Il s’agit de choisir non pas la carte qui est la plus importante pour moi, mais celle dont je pense qu’elle est la plus importante pour l’équipe !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Ecoutez bien ce que disent vos partenaires, cela peut vous servir pour la suite !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4184E9C4-E6C6-49A6-B31D-B08FFF2ABCA2}"/>
              </a:ext>
            </a:extLst>
          </p:cNvPr>
          <p:cNvCxnSpPr>
            <a:cxnSpLocks/>
          </p:cNvCxnSpPr>
          <p:nvPr/>
        </p:nvCxnSpPr>
        <p:spPr>
          <a:xfrm flipH="1">
            <a:off x="9498367" y="3952352"/>
            <a:ext cx="842114" cy="6415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268C8004-3C84-4D7E-828A-9E726FACEE79}"/>
              </a:ext>
            </a:extLst>
          </p:cNvPr>
          <p:cNvSpPr txBox="1"/>
          <p:nvPr/>
        </p:nvSpPr>
        <p:spPr>
          <a:xfrm>
            <a:off x="9746074" y="2489370"/>
            <a:ext cx="2445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Chacun choisit deux cartes et les ordonne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A2C0B513-8207-47A2-A4C6-48394BDAB6AC}"/>
              </a:ext>
            </a:extLst>
          </p:cNvPr>
          <p:cNvCxnSpPr>
            <a:cxnSpLocks/>
          </p:cNvCxnSpPr>
          <p:nvPr/>
        </p:nvCxnSpPr>
        <p:spPr>
          <a:xfrm flipH="1" flipV="1">
            <a:off x="5795889" y="1053752"/>
            <a:ext cx="4207180" cy="18448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75ECA31C-D3B1-41BD-9538-A6D4B6EEAD2A}"/>
              </a:ext>
            </a:extLst>
          </p:cNvPr>
          <p:cNvCxnSpPr/>
          <p:nvPr/>
        </p:nvCxnSpPr>
        <p:spPr>
          <a:xfrm flipH="1">
            <a:off x="5472332" y="3221502"/>
            <a:ext cx="4402239" cy="11127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89E81FED-85A6-4609-9B85-14D0F9DC94BA}"/>
              </a:ext>
            </a:extLst>
          </p:cNvPr>
          <p:cNvCxnSpPr/>
          <p:nvPr/>
        </p:nvCxnSpPr>
        <p:spPr>
          <a:xfrm flipH="1">
            <a:off x="7230794" y="3641155"/>
            <a:ext cx="2772275" cy="16434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E71994BF-AA01-41A6-9223-8D9D3DD946C9}"/>
              </a:ext>
            </a:extLst>
          </p:cNvPr>
          <p:cNvSpPr txBox="1"/>
          <p:nvPr/>
        </p:nvSpPr>
        <p:spPr>
          <a:xfrm>
            <a:off x="10340481" y="478302"/>
            <a:ext cx="604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1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E962B71-25A3-49B4-A55D-6D917978C1C8}"/>
              </a:ext>
            </a:extLst>
          </p:cNvPr>
          <p:cNvSpPr txBox="1"/>
          <p:nvPr/>
        </p:nvSpPr>
        <p:spPr>
          <a:xfrm>
            <a:off x="6471866" y="5606468"/>
            <a:ext cx="604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1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F538F9D-AE4D-472F-8CAF-86EE0639880B}"/>
              </a:ext>
            </a:extLst>
          </p:cNvPr>
          <p:cNvSpPr txBox="1"/>
          <p:nvPr/>
        </p:nvSpPr>
        <p:spPr>
          <a:xfrm>
            <a:off x="7069267" y="5596882"/>
            <a:ext cx="604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2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0CA7AEE-BEB8-489C-B449-F4E230826002}"/>
              </a:ext>
            </a:extLst>
          </p:cNvPr>
          <p:cNvSpPr txBox="1"/>
          <p:nvPr/>
        </p:nvSpPr>
        <p:spPr>
          <a:xfrm rot="5400000">
            <a:off x="4351659" y="4634406"/>
            <a:ext cx="604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2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CA43E12-926A-4B76-8EFA-F0CF56E5F549}"/>
              </a:ext>
            </a:extLst>
          </p:cNvPr>
          <p:cNvSpPr txBox="1"/>
          <p:nvPr/>
        </p:nvSpPr>
        <p:spPr>
          <a:xfrm rot="5400000">
            <a:off x="4331800" y="3801636"/>
            <a:ext cx="604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1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560E1B6-D51E-47CC-B4CD-506825294D36}"/>
              </a:ext>
            </a:extLst>
          </p:cNvPr>
          <p:cNvSpPr txBox="1"/>
          <p:nvPr/>
        </p:nvSpPr>
        <p:spPr>
          <a:xfrm rot="16200000">
            <a:off x="8314839" y="4332314"/>
            <a:ext cx="604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1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AEE182ED-A6A7-494A-9199-243FCA84AD6C}"/>
              </a:ext>
            </a:extLst>
          </p:cNvPr>
          <p:cNvSpPr txBox="1"/>
          <p:nvPr/>
        </p:nvSpPr>
        <p:spPr>
          <a:xfrm rot="16200000">
            <a:off x="8240911" y="3690742"/>
            <a:ext cx="604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2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F3023E1-E1EF-4EFD-A701-CE18978EF702}"/>
              </a:ext>
            </a:extLst>
          </p:cNvPr>
          <p:cNvSpPr txBox="1"/>
          <p:nvPr/>
        </p:nvSpPr>
        <p:spPr>
          <a:xfrm rot="5400000">
            <a:off x="4504059" y="1185476"/>
            <a:ext cx="604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2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A5F61777-E88A-4566-860C-7F856A957759}"/>
              </a:ext>
            </a:extLst>
          </p:cNvPr>
          <p:cNvSpPr txBox="1"/>
          <p:nvPr/>
        </p:nvSpPr>
        <p:spPr>
          <a:xfrm rot="5400000">
            <a:off x="4484200" y="352706"/>
            <a:ext cx="604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61428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D939447-C3D8-48A7-85FD-A65482124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822" y="49775"/>
            <a:ext cx="5960014" cy="6843467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A6389112-686F-9EE8-AE0C-86A6FDC68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32" y="35707"/>
            <a:ext cx="4207180" cy="1141497"/>
          </a:xfrm>
        </p:spPr>
        <p:txBody>
          <a:bodyPr>
            <a:noAutofit/>
          </a:bodyPr>
          <a:lstStyle/>
          <a:p>
            <a:r>
              <a:rPr lang="fr-FR" sz="3200" dirty="0"/>
              <a:t>Les règles</a:t>
            </a:r>
            <a:br>
              <a:rPr lang="fr-FR" sz="3200" dirty="0"/>
            </a:br>
            <a:r>
              <a:rPr lang="fr-FR" sz="3200" dirty="0"/>
              <a:t>3. La résolution</a:t>
            </a:r>
            <a:endParaRPr lang="fr-FR" sz="18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53787C-ADFA-43C3-ADBF-295A9CA0F89F}"/>
              </a:ext>
            </a:extLst>
          </p:cNvPr>
          <p:cNvSpPr txBox="1"/>
          <p:nvPr/>
        </p:nvSpPr>
        <p:spPr>
          <a:xfrm>
            <a:off x="91667" y="1430878"/>
            <a:ext cx="277630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On détermine la combinaison gagnante en regardant quelles sont les cartes les plus citées…</a:t>
            </a:r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Ici la combinaison gagnante est BA (B et A sont présents 3 fois mais B est présent 2 fois en 1).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68C8004-3C84-4D7E-828A-9E726FACEE79}"/>
              </a:ext>
            </a:extLst>
          </p:cNvPr>
          <p:cNvSpPr txBox="1"/>
          <p:nvPr/>
        </p:nvSpPr>
        <p:spPr>
          <a:xfrm>
            <a:off x="9567836" y="477078"/>
            <a:ext cx="26241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Chacun marque :</a:t>
            </a:r>
          </a:p>
          <a:p>
            <a:pPr algn="ctr"/>
            <a:r>
              <a:rPr lang="fr-FR" sz="2400" dirty="0"/>
              <a:t>2 pts pour une carte bien placée dans la combinaison et 1 pt pour une carte mal placée</a:t>
            </a:r>
          </a:p>
          <a:p>
            <a:pPr algn="ctr"/>
            <a:r>
              <a:rPr lang="fr-FR" sz="2400" dirty="0"/>
              <a:t>Rouge 2 + 2 : 4 pts</a:t>
            </a:r>
          </a:p>
          <a:p>
            <a:pPr algn="ctr"/>
            <a:r>
              <a:rPr lang="fr-FR" sz="2400" dirty="0"/>
              <a:t>Jaune 2+0 : 2 pts</a:t>
            </a:r>
          </a:p>
          <a:p>
            <a:pPr algn="ctr"/>
            <a:r>
              <a:rPr lang="fr-FR" sz="2400" dirty="0"/>
              <a:t>Vert 1 +1 : 2 pts</a:t>
            </a:r>
          </a:p>
          <a:p>
            <a:pPr algn="ctr"/>
            <a:r>
              <a:rPr lang="fr-FR" sz="2400" dirty="0"/>
              <a:t>Bleu 1+ 0 : 1 pt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A2C0B513-8207-47A2-A4C6-48394BDAB6AC}"/>
              </a:ext>
            </a:extLst>
          </p:cNvPr>
          <p:cNvCxnSpPr>
            <a:cxnSpLocks/>
          </p:cNvCxnSpPr>
          <p:nvPr/>
        </p:nvCxnSpPr>
        <p:spPr>
          <a:xfrm flipH="1" flipV="1">
            <a:off x="5795889" y="1053752"/>
            <a:ext cx="4207180" cy="18448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EAF647F9-FEA2-4A0F-906A-B679645F0AFA}"/>
              </a:ext>
            </a:extLst>
          </p:cNvPr>
          <p:cNvSpPr/>
          <p:nvPr/>
        </p:nvSpPr>
        <p:spPr>
          <a:xfrm>
            <a:off x="5071989" y="3337632"/>
            <a:ext cx="1567931" cy="129443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310BF20A-2BEC-4D2C-B58A-7EF664F10271}"/>
              </a:ext>
            </a:extLst>
          </p:cNvPr>
          <p:cNvCxnSpPr/>
          <p:nvPr/>
        </p:nvCxnSpPr>
        <p:spPr>
          <a:xfrm flipH="1" flipV="1">
            <a:off x="6822831" y="4632062"/>
            <a:ext cx="3180238" cy="5504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B2130A9E-3970-44AC-A409-22CF283182DD}"/>
              </a:ext>
            </a:extLst>
          </p:cNvPr>
          <p:cNvSpPr txBox="1"/>
          <p:nvPr/>
        </p:nvSpPr>
        <p:spPr>
          <a:xfrm>
            <a:off x="9437299" y="5182480"/>
            <a:ext cx="2776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On conserve les deux cartes retenus et on défausse les autres</a:t>
            </a:r>
          </a:p>
        </p:txBody>
      </p:sp>
    </p:spTree>
    <p:extLst>
      <p:ext uri="{BB962C8B-B14F-4D97-AF65-F5344CB8AC3E}">
        <p14:creationId xmlns:p14="http://schemas.microsoft.com/office/powerpoint/2010/main" val="1383085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A6389112-686F-9EE8-AE0C-86A6FDC68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32" y="35707"/>
            <a:ext cx="4207180" cy="1141497"/>
          </a:xfrm>
        </p:spPr>
        <p:txBody>
          <a:bodyPr>
            <a:noAutofit/>
          </a:bodyPr>
          <a:lstStyle/>
          <a:p>
            <a:r>
              <a:rPr lang="fr-FR" sz="3200" dirty="0"/>
              <a:t>Les règles</a:t>
            </a:r>
            <a:br>
              <a:rPr lang="fr-FR" sz="3200" dirty="0"/>
            </a:br>
            <a:r>
              <a:rPr lang="fr-FR" sz="3200" dirty="0"/>
              <a:t>L’esprit</a:t>
            </a:r>
            <a:endParaRPr lang="fr-FR" sz="18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53787C-ADFA-43C3-ADBF-295A9CA0F89F}"/>
              </a:ext>
            </a:extLst>
          </p:cNvPr>
          <p:cNvSpPr txBox="1"/>
          <p:nvPr/>
        </p:nvSpPr>
        <p:spPr>
          <a:xfrm>
            <a:off x="91667" y="1430878"/>
            <a:ext cx="27763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Pas la peine de se précipiter !</a:t>
            </a:r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Le comptage des points est secondaire. 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Il s’agit de prendre le temps d’échanger sur les conditions de travail…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68C8004-3C84-4D7E-828A-9E726FACEE79}"/>
              </a:ext>
            </a:extLst>
          </p:cNvPr>
          <p:cNvSpPr txBox="1"/>
          <p:nvPr/>
        </p:nvSpPr>
        <p:spPr>
          <a:xfrm>
            <a:off x="8539088" y="716229"/>
            <a:ext cx="34465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Le tableau final nous intéresse, il constitue une synthèse des principaux axes de travail en matière d’amélioration des conditions de travail.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CCD0ADF-7FBA-4AA1-8BDA-73158CA39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642" y="308410"/>
            <a:ext cx="4371988" cy="644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89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A6389112-686F-9EE8-AE0C-86A6FDC68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88" y="348820"/>
            <a:ext cx="4486656" cy="1141497"/>
          </a:xfrm>
        </p:spPr>
        <p:txBody>
          <a:bodyPr>
            <a:normAutofit fontScale="90000"/>
          </a:bodyPr>
          <a:lstStyle/>
          <a:p>
            <a:r>
              <a:rPr lang="fr-FR" sz="4000" dirty="0"/>
              <a:t>La genèse du jeu…</a:t>
            </a:r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912B9BC-F81A-7637-169D-71A253037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6740" y="0"/>
            <a:ext cx="5659272" cy="658913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2000" dirty="0">
                <a:solidFill>
                  <a:srgbClr val="C00000"/>
                </a:solidFill>
              </a:rPr>
              <a:t>Question de départ : comment comprendre le bien-être au travail 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sz="2000" dirty="0"/>
              <a:t>Beaucoup d’outils et de modèles, mais aucun qui prenait vraiment en compte le ressenti des acteurs;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sz="2000" dirty="0"/>
              <a:t>Ensemble d’analyses et d’enquêtes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sz="2000" dirty="0"/>
              <a:t>Emergence du modèle et publication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sz="2000" dirty="0"/>
              <a:t>Vidéo de présentation du modèle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sz="2000" dirty="0"/>
              <a:t>Puis ensemble d’enquête de la chaire dont une trentaine qui ont mobilisé des outils de mesure du bien-être par le SLAC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sz="2000" dirty="0"/>
              <a:t>Utilisation par des consultants, des managers, des chercheurs…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FBFFD6E-69F1-075D-0E6F-288D427E66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1" y="1490317"/>
            <a:ext cx="3820715" cy="2960508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fr-FR" sz="2000" dirty="0">
                <a:solidFill>
                  <a:srgbClr val="C00000"/>
                </a:solidFill>
              </a:rPr>
              <a:t>Ce jeu est un des développements d’une recherche entamée en 2011 sur le bien-être au travail avec Damien Richard.</a:t>
            </a:r>
            <a:endParaRPr lang="fr-FR" sz="2000" dirty="0"/>
          </a:p>
          <a:p>
            <a:pPr>
              <a:lnSpc>
                <a:spcPct val="160000"/>
              </a:lnSpc>
            </a:pPr>
            <a:endParaRPr lang="fr-FR" sz="2000" dirty="0"/>
          </a:p>
        </p:txBody>
      </p:sp>
      <p:pic>
        <p:nvPicPr>
          <p:cNvPr id="1026" name="Picture 2" descr="https://cdn.theconversation.com/avatars/373692/width238/file-20180515-195336-16jl3l2.jpg">
            <a:extLst>
              <a:ext uri="{FF2B5EF4-FFF2-40B4-BE49-F238E27FC236}">
                <a16:creationId xmlns:a16="http://schemas.microsoft.com/office/drawing/2014/main" id="{EDBE08C7-6F31-41DF-B424-13F14B65F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715" y="1651031"/>
            <a:ext cx="226695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42001FB-2AD3-4533-84C3-277D0DAA7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777756"/>
            <a:ext cx="2962157" cy="376021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59DC0EB-5024-4420-84A3-C04335B04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333" y="4748396"/>
            <a:ext cx="3304231" cy="197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4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A6389112-686F-9EE8-AE0C-86A6FDC68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83" y="360015"/>
            <a:ext cx="4486656" cy="1141497"/>
          </a:xfrm>
        </p:spPr>
        <p:txBody>
          <a:bodyPr>
            <a:normAutofit fontScale="90000"/>
          </a:bodyPr>
          <a:lstStyle/>
          <a:p>
            <a:r>
              <a:rPr lang="fr-FR" sz="4000" dirty="0"/>
              <a:t>Pourquoi un jeu?</a:t>
            </a:r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912B9BC-F81A-7637-169D-71A253037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8595" y="268868"/>
            <a:ext cx="5659272" cy="658913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2000" dirty="0">
                <a:solidFill>
                  <a:srgbClr val="C00000"/>
                </a:solidFill>
              </a:rPr>
              <a:t>Plusieurs pistes ont été développées, notamment à travers un concours d’étudiants.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000" dirty="0">
                <a:solidFill>
                  <a:srgbClr val="C00000"/>
                </a:solidFill>
              </a:rPr>
              <a:t>Proposition d’un jeu d’expression autour du bien-être (en cours de finalisation)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000" dirty="0">
                <a:solidFill>
                  <a:srgbClr val="C00000"/>
                </a:solidFill>
              </a:rPr>
              <a:t>Volonté de conserver une optique ludique et de ne pas rester uniquement dans l’échange sur les conditions de travail.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000" dirty="0">
                <a:solidFill>
                  <a:srgbClr val="C00000"/>
                </a:solidFill>
              </a:rPr>
              <a:t>Volonté de proposer un jeu mixte : 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fr-FR" sz="2000" dirty="0">
                <a:solidFill>
                  <a:srgbClr val="C00000"/>
                </a:solidFill>
              </a:rPr>
              <a:t>Qui permet l’échange sur les conditions de travail au sein d’une équipe de travail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fr-FR" sz="2000" dirty="0">
                <a:solidFill>
                  <a:srgbClr val="C00000"/>
                </a:solidFill>
              </a:rPr>
              <a:t>Mais qui reste un jeu… dont le propos est important, mais dont l’enjeu reste mineur…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FBFFD6E-69F1-075D-0E6F-288D427E66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3383" y="1687265"/>
            <a:ext cx="4684543" cy="2960508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fr-FR" sz="2000" dirty="0">
                <a:solidFill>
                  <a:srgbClr val="C00000"/>
                </a:solidFill>
              </a:rPr>
              <a:t>Réponse à une demande de partenaires de la chaire qui souhaitent des supports pour faciliter la diffusion d’une logique de management dans le bien-être.</a:t>
            </a:r>
          </a:p>
          <a:p>
            <a:pPr>
              <a:lnSpc>
                <a:spcPct val="160000"/>
              </a:lnSpc>
            </a:pPr>
            <a:endParaRPr lang="fr-FR" sz="2000" dirty="0"/>
          </a:p>
          <a:p>
            <a:pPr>
              <a:lnSpc>
                <a:spcPct val="160000"/>
              </a:lnSpc>
            </a:pPr>
            <a:endParaRPr lang="fr-FR" sz="20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99BBFCD-17FF-445E-890F-3C87B534B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83215"/>
            <a:ext cx="4867422" cy="307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7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A6389112-686F-9EE8-AE0C-86A6FDC68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83" y="360015"/>
            <a:ext cx="4486656" cy="1141497"/>
          </a:xfrm>
        </p:spPr>
        <p:txBody>
          <a:bodyPr>
            <a:normAutofit/>
          </a:bodyPr>
          <a:lstStyle/>
          <a:p>
            <a:r>
              <a:rPr lang="fr-FR" sz="4000" dirty="0"/>
              <a:t>Les objectifs</a:t>
            </a:r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912B9BC-F81A-7637-169D-71A253037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8595" y="268868"/>
            <a:ext cx="5659272" cy="658913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2000" dirty="0">
                <a:solidFill>
                  <a:srgbClr val="C00000"/>
                </a:solidFill>
              </a:rPr>
              <a:t>L’objectif est :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sz="2000" dirty="0">
                <a:solidFill>
                  <a:srgbClr val="C00000"/>
                </a:solidFill>
              </a:rPr>
              <a:t>de présenter un modèle de compréhension du bien-être au travail, d’expliquer ses composantes.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sz="2000" dirty="0">
                <a:solidFill>
                  <a:srgbClr val="C00000"/>
                </a:solidFill>
              </a:rPr>
              <a:t>De faire réfléchir aux contraintes et ressources susceptibles d’avoir un impact sur le bien-être au travail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sz="2000" dirty="0">
                <a:solidFill>
                  <a:srgbClr val="C00000"/>
                </a:solidFill>
              </a:rPr>
              <a:t>De créer un espace de discussion sur les questions de santé au travail et donc de partager des points de vue sur ces questions.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fr-FR" sz="2000" dirty="0">
              <a:solidFill>
                <a:srgbClr val="C0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fr-FR" sz="2000" dirty="0">
              <a:solidFill>
                <a:srgbClr val="C00000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7946AC1-E295-43CA-88F7-9C4332842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982350"/>
            <a:ext cx="5853862" cy="360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73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A6389112-686F-9EE8-AE0C-86A6FDC68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83" y="360015"/>
            <a:ext cx="4486656" cy="1141497"/>
          </a:xfrm>
        </p:spPr>
        <p:txBody>
          <a:bodyPr>
            <a:normAutofit fontScale="90000"/>
          </a:bodyPr>
          <a:lstStyle/>
          <a:p>
            <a:r>
              <a:rPr lang="fr-FR" sz="4000" dirty="0"/>
              <a:t>Les règles</a:t>
            </a:r>
            <a:br>
              <a:rPr lang="fr-FR" sz="4000" dirty="0"/>
            </a:br>
            <a:r>
              <a:rPr lang="fr-FR" sz="4000" dirty="0"/>
              <a:t>1. le matériel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3EC05E5-3E91-47D2-AB83-AA851D6256A2}"/>
              </a:ext>
            </a:extLst>
          </p:cNvPr>
          <p:cNvSpPr txBox="1"/>
          <p:nvPr/>
        </p:nvSpPr>
        <p:spPr>
          <a:xfrm>
            <a:off x="4839286" y="10128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5AE6CEB-ACE5-4BCA-9BD4-4F43FE359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017" y="-1"/>
            <a:ext cx="4599198" cy="7059521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B3430F68-FC27-449F-B76E-35721832515C}"/>
              </a:ext>
            </a:extLst>
          </p:cNvPr>
          <p:cNvSpPr/>
          <p:nvPr/>
        </p:nvSpPr>
        <p:spPr>
          <a:xfrm>
            <a:off x="5944186" y="-67264"/>
            <a:ext cx="3381756" cy="108013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4E01DB4-EA2E-4E2C-9555-B26B21561F2A}"/>
              </a:ext>
            </a:extLst>
          </p:cNvPr>
          <p:cNvSpPr txBox="1"/>
          <p:nvPr/>
        </p:nvSpPr>
        <p:spPr>
          <a:xfrm>
            <a:off x="9623215" y="84695"/>
            <a:ext cx="2445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Zone de stockage des cartes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719DBF86-01B0-4449-BEF1-0D328C7ECFA0}"/>
              </a:ext>
            </a:extLst>
          </p:cNvPr>
          <p:cNvSpPr/>
          <p:nvPr/>
        </p:nvSpPr>
        <p:spPr>
          <a:xfrm>
            <a:off x="4931651" y="2560319"/>
            <a:ext cx="1012535" cy="425444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53787C-ADFA-43C3-ADBF-295A9CA0F89F}"/>
              </a:ext>
            </a:extLst>
          </p:cNvPr>
          <p:cNvSpPr txBox="1"/>
          <p:nvPr/>
        </p:nvSpPr>
        <p:spPr>
          <a:xfrm>
            <a:off x="2069414" y="2787919"/>
            <a:ext cx="244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Piste de scores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28FBD6E-FD16-4C5A-A4AE-CF0AB1F519BB}"/>
              </a:ext>
            </a:extLst>
          </p:cNvPr>
          <p:cNvSpPr/>
          <p:nvPr/>
        </p:nvSpPr>
        <p:spPr>
          <a:xfrm>
            <a:off x="6096586" y="1382206"/>
            <a:ext cx="3381756" cy="547579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DEE2484-A373-41FF-934C-B4C4CD0BCAAC}"/>
              </a:ext>
            </a:extLst>
          </p:cNvPr>
          <p:cNvSpPr txBox="1"/>
          <p:nvPr/>
        </p:nvSpPr>
        <p:spPr>
          <a:xfrm>
            <a:off x="9630742" y="3156608"/>
            <a:ext cx="2445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Zone de mise en évidence des cartes choisies</a:t>
            </a:r>
          </a:p>
        </p:txBody>
      </p:sp>
    </p:spTree>
    <p:extLst>
      <p:ext uri="{BB962C8B-B14F-4D97-AF65-F5344CB8AC3E}">
        <p14:creationId xmlns:p14="http://schemas.microsoft.com/office/powerpoint/2010/main" val="2399082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A6389112-686F-9EE8-AE0C-86A6FDC68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83" y="360015"/>
            <a:ext cx="4486656" cy="1141497"/>
          </a:xfrm>
        </p:spPr>
        <p:txBody>
          <a:bodyPr>
            <a:normAutofit fontScale="90000"/>
          </a:bodyPr>
          <a:lstStyle/>
          <a:p>
            <a:r>
              <a:rPr lang="fr-FR" sz="4000" dirty="0"/>
              <a:t>Les règles</a:t>
            </a:r>
            <a:br>
              <a:rPr lang="fr-FR" sz="4000" dirty="0"/>
            </a:br>
            <a:r>
              <a:rPr lang="fr-FR" sz="4000" dirty="0"/>
              <a:t>1. le matériel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3EC05E5-3E91-47D2-AB83-AA851D6256A2}"/>
              </a:ext>
            </a:extLst>
          </p:cNvPr>
          <p:cNvSpPr txBox="1"/>
          <p:nvPr/>
        </p:nvSpPr>
        <p:spPr>
          <a:xfrm>
            <a:off x="4839286" y="10128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4E01DB4-EA2E-4E2C-9555-B26B21561F2A}"/>
              </a:ext>
            </a:extLst>
          </p:cNvPr>
          <p:cNvSpPr txBox="1"/>
          <p:nvPr/>
        </p:nvSpPr>
        <p:spPr>
          <a:xfrm>
            <a:off x="9623215" y="84695"/>
            <a:ext cx="24459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Les cartes sont divisées en trois piles : </a:t>
            </a:r>
          </a:p>
          <a:p>
            <a:pPr marL="342900" indent="-342900" algn="ctr">
              <a:buFontTx/>
              <a:buChar char="-"/>
            </a:pPr>
            <a:r>
              <a:rPr lang="fr-FR" sz="2400" dirty="0"/>
              <a:t>Rose étape 1</a:t>
            </a:r>
          </a:p>
          <a:p>
            <a:pPr marL="342900" indent="-342900" algn="ctr">
              <a:buFontTx/>
              <a:buChar char="-"/>
            </a:pPr>
            <a:r>
              <a:rPr lang="fr-FR" sz="2400" dirty="0"/>
              <a:t>Marron étape 2</a:t>
            </a:r>
          </a:p>
          <a:p>
            <a:pPr marL="342900" indent="-342900" algn="ctr">
              <a:buFontTx/>
              <a:buChar char="-"/>
            </a:pPr>
            <a:r>
              <a:rPr lang="fr-FR" sz="2400" dirty="0"/>
              <a:t>Violet étape 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53787C-ADFA-43C3-ADBF-295A9CA0F89F}"/>
              </a:ext>
            </a:extLst>
          </p:cNvPr>
          <p:cNvSpPr txBox="1"/>
          <p:nvPr/>
        </p:nvSpPr>
        <p:spPr>
          <a:xfrm>
            <a:off x="972134" y="2534700"/>
            <a:ext cx="2445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Chaque joueur prend un jeu de 4 cartes ABCD de la même couleur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DCD4EE9-472D-4FBD-A6AC-7D20B7B26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587" y="378263"/>
            <a:ext cx="4656795" cy="6119722"/>
          </a:xfrm>
          <a:prstGeom prst="rect">
            <a:avLst/>
          </a:prstGeom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14C11CC6-2CE7-4DAE-B2EA-450051CF5877}"/>
              </a:ext>
            </a:extLst>
          </p:cNvPr>
          <p:cNvCxnSpPr/>
          <p:nvPr/>
        </p:nvCxnSpPr>
        <p:spPr>
          <a:xfrm flipV="1">
            <a:off x="3616474" y="1913206"/>
            <a:ext cx="1096280" cy="9847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C9A98BE0-DF18-4B0B-BA50-3B716CF86F1E}"/>
              </a:ext>
            </a:extLst>
          </p:cNvPr>
          <p:cNvCxnSpPr/>
          <p:nvPr/>
        </p:nvCxnSpPr>
        <p:spPr>
          <a:xfrm>
            <a:off x="3580683" y="3319530"/>
            <a:ext cx="4733323" cy="4372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2970CBEF-9228-4C9D-9FC5-D82741F42BE0}"/>
              </a:ext>
            </a:extLst>
          </p:cNvPr>
          <p:cNvCxnSpPr/>
          <p:nvPr/>
        </p:nvCxnSpPr>
        <p:spPr>
          <a:xfrm>
            <a:off x="3616474" y="3643532"/>
            <a:ext cx="1096280" cy="9914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F0EA196A-96FD-4436-B60F-BD2CC2F12FAB}"/>
              </a:ext>
            </a:extLst>
          </p:cNvPr>
          <p:cNvCxnSpPr>
            <a:cxnSpLocks/>
          </p:cNvCxnSpPr>
          <p:nvPr/>
        </p:nvCxnSpPr>
        <p:spPr>
          <a:xfrm>
            <a:off x="3580683" y="4178357"/>
            <a:ext cx="2553598" cy="16608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4184E9C4-E6C6-49A6-B31D-B08FFF2ABCA2}"/>
              </a:ext>
            </a:extLst>
          </p:cNvPr>
          <p:cNvCxnSpPr/>
          <p:nvPr/>
        </p:nvCxnSpPr>
        <p:spPr>
          <a:xfrm flipH="1" flipV="1">
            <a:off x="7666892" y="787791"/>
            <a:ext cx="1963850" cy="1429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545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4757941-0B8C-447A-9540-E439FD011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225" y="-25105"/>
            <a:ext cx="4206240" cy="6915920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A6389112-686F-9EE8-AE0C-86A6FDC68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83" y="360015"/>
            <a:ext cx="4486656" cy="1141497"/>
          </a:xfrm>
        </p:spPr>
        <p:txBody>
          <a:bodyPr>
            <a:normAutofit fontScale="90000"/>
          </a:bodyPr>
          <a:lstStyle/>
          <a:p>
            <a:r>
              <a:rPr lang="fr-FR" sz="4000" dirty="0"/>
              <a:t>Les règles</a:t>
            </a:r>
            <a:br>
              <a:rPr lang="fr-FR" sz="4000" dirty="0"/>
            </a:br>
            <a:r>
              <a:rPr lang="fr-FR" sz="4000" dirty="0"/>
              <a:t>1. le matériel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3EC05E5-3E91-47D2-AB83-AA851D6256A2}"/>
              </a:ext>
            </a:extLst>
          </p:cNvPr>
          <p:cNvSpPr txBox="1"/>
          <p:nvPr/>
        </p:nvSpPr>
        <p:spPr>
          <a:xfrm>
            <a:off x="4839286" y="10128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4E01DB4-EA2E-4E2C-9555-B26B21561F2A}"/>
              </a:ext>
            </a:extLst>
          </p:cNvPr>
          <p:cNvSpPr txBox="1"/>
          <p:nvPr/>
        </p:nvSpPr>
        <p:spPr>
          <a:xfrm>
            <a:off x="9746074" y="3715428"/>
            <a:ext cx="2445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Les cartes sélectionnées seront placées dans le tableau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53787C-ADFA-43C3-ADBF-295A9CA0F89F}"/>
              </a:ext>
            </a:extLst>
          </p:cNvPr>
          <p:cNvSpPr txBox="1"/>
          <p:nvPr/>
        </p:nvSpPr>
        <p:spPr>
          <a:xfrm>
            <a:off x="972134" y="2534700"/>
            <a:ext cx="24459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Au fur et à mesure chacun avancera son pion sur la piste de score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14C11CC6-2CE7-4DAE-B2EA-450051CF5877}"/>
              </a:ext>
            </a:extLst>
          </p:cNvPr>
          <p:cNvCxnSpPr>
            <a:cxnSpLocks/>
          </p:cNvCxnSpPr>
          <p:nvPr/>
        </p:nvCxnSpPr>
        <p:spPr>
          <a:xfrm>
            <a:off x="3277772" y="2897946"/>
            <a:ext cx="71745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C9A98BE0-DF18-4B0B-BA50-3B716CF86F1E}"/>
              </a:ext>
            </a:extLst>
          </p:cNvPr>
          <p:cNvCxnSpPr>
            <a:cxnSpLocks/>
          </p:cNvCxnSpPr>
          <p:nvPr/>
        </p:nvCxnSpPr>
        <p:spPr>
          <a:xfrm flipH="1" flipV="1">
            <a:off x="6358598" y="3643532"/>
            <a:ext cx="3530990" cy="8567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F0EA196A-96FD-4436-B60F-BD2CC2F12FAB}"/>
              </a:ext>
            </a:extLst>
          </p:cNvPr>
          <p:cNvCxnSpPr>
            <a:cxnSpLocks/>
          </p:cNvCxnSpPr>
          <p:nvPr/>
        </p:nvCxnSpPr>
        <p:spPr>
          <a:xfrm flipH="1">
            <a:off x="6527409" y="4928713"/>
            <a:ext cx="3362179" cy="6420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4184E9C4-E6C6-49A6-B31D-B08FFF2ABCA2}"/>
              </a:ext>
            </a:extLst>
          </p:cNvPr>
          <p:cNvCxnSpPr>
            <a:cxnSpLocks/>
          </p:cNvCxnSpPr>
          <p:nvPr/>
        </p:nvCxnSpPr>
        <p:spPr>
          <a:xfrm flipH="1" flipV="1">
            <a:off x="6358598" y="1929288"/>
            <a:ext cx="3530990" cy="21426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268C8004-3C84-4D7E-828A-9E726FACEE79}"/>
              </a:ext>
            </a:extLst>
          </p:cNvPr>
          <p:cNvSpPr txBox="1"/>
          <p:nvPr/>
        </p:nvSpPr>
        <p:spPr>
          <a:xfrm>
            <a:off x="9817831" y="716682"/>
            <a:ext cx="24459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Les cartes défaussées seront remises dans la zone en haut du plateau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A2C0B513-8207-47A2-A4C6-48394BDAB6AC}"/>
              </a:ext>
            </a:extLst>
          </p:cNvPr>
          <p:cNvCxnSpPr/>
          <p:nvPr/>
        </p:nvCxnSpPr>
        <p:spPr>
          <a:xfrm flipH="1" flipV="1">
            <a:off x="6034100" y="609279"/>
            <a:ext cx="3545998" cy="6436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090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A6389112-686F-9EE8-AE0C-86A6FDC68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83" y="360015"/>
            <a:ext cx="4486656" cy="1141497"/>
          </a:xfrm>
        </p:spPr>
        <p:txBody>
          <a:bodyPr>
            <a:normAutofit fontScale="90000"/>
          </a:bodyPr>
          <a:lstStyle/>
          <a:p>
            <a:r>
              <a:rPr lang="fr-FR" sz="4000" dirty="0"/>
              <a:t>Les règles</a:t>
            </a:r>
            <a:br>
              <a:rPr lang="fr-FR" sz="4000" dirty="0"/>
            </a:br>
            <a:r>
              <a:rPr lang="fr-FR" sz="4000" dirty="0"/>
              <a:t>2. tour de jeu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3EC05E5-3E91-47D2-AB83-AA851D6256A2}"/>
              </a:ext>
            </a:extLst>
          </p:cNvPr>
          <p:cNvSpPr txBox="1"/>
          <p:nvPr/>
        </p:nvSpPr>
        <p:spPr>
          <a:xfrm>
            <a:off x="4839286" y="10128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53787C-ADFA-43C3-ADBF-295A9CA0F89F}"/>
              </a:ext>
            </a:extLst>
          </p:cNvPr>
          <p:cNvSpPr txBox="1"/>
          <p:nvPr/>
        </p:nvSpPr>
        <p:spPr>
          <a:xfrm>
            <a:off x="5423769" y="169438"/>
            <a:ext cx="4486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Dans la première pile on prélève la carte question  (fond rose) et on la place de la manière suivante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14C11CC6-2CE7-4DAE-B2EA-450051CF5877}"/>
              </a:ext>
            </a:extLst>
          </p:cNvPr>
          <p:cNvCxnSpPr>
            <a:cxnSpLocks/>
          </p:cNvCxnSpPr>
          <p:nvPr/>
        </p:nvCxnSpPr>
        <p:spPr>
          <a:xfrm flipH="1">
            <a:off x="5838092" y="1380263"/>
            <a:ext cx="1365697" cy="6548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4184E9C4-E6C6-49A6-B31D-B08FFF2ABCA2}"/>
              </a:ext>
            </a:extLst>
          </p:cNvPr>
          <p:cNvCxnSpPr>
            <a:cxnSpLocks/>
          </p:cNvCxnSpPr>
          <p:nvPr/>
        </p:nvCxnSpPr>
        <p:spPr>
          <a:xfrm flipH="1">
            <a:off x="8694760" y="3926604"/>
            <a:ext cx="1215665" cy="5017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268C8004-3C84-4D7E-828A-9E726FACEE79}"/>
              </a:ext>
            </a:extLst>
          </p:cNvPr>
          <p:cNvSpPr txBox="1"/>
          <p:nvPr/>
        </p:nvSpPr>
        <p:spPr>
          <a:xfrm>
            <a:off x="9746074" y="2489370"/>
            <a:ext cx="24459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On prend au hasard 4 des huit cartes pour les placer comme cela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A2C0B513-8207-47A2-A4C6-48394BDAB6AC}"/>
              </a:ext>
            </a:extLst>
          </p:cNvPr>
          <p:cNvCxnSpPr>
            <a:cxnSpLocks/>
          </p:cNvCxnSpPr>
          <p:nvPr/>
        </p:nvCxnSpPr>
        <p:spPr>
          <a:xfrm flipH="1">
            <a:off x="8694760" y="3333561"/>
            <a:ext cx="947238" cy="3818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65CE7CF2-AE72-4E57-82FF-6AF3687C1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013437" y="272864"/>
            <a:ext cx="4828145" cy="8352547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EC14AC4C-019F-42AD-AFBE-A2DC001DAE83}"/>
              </a:ext>
            </a:extLst>
          </p:cNvPr>
          <p:cNvSpPr txBox="1"/>
          <p:nvPr/>
        </p:nvSpPr>
        <p:spPr>
          <a:xfrm>
            <a:off x="7667097" y="1374706"/>
            <a:ext cx="4486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Il y a une question différente pour chaque phase dans chaque paquet de cartes…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917157B-9737-4DD5-A41D-85EDD101D72E}"/>
              </a:ext>
            </a:extLst>
          </p:cNvPr>
          <p:cNvSpPr txBox="1"/>
          <p:nvPr/>
        </p:nvSpPr>
        <p:spPr>
          <a:xfrm>
            <a:off x="8769890" y="4608454"/>
            <a:ext cx="3170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Dans les autres paquets, il y a 12 cartes, on fera deux tours de draft pour en sélectionner 8 …</a:t>
            </a:r>
          </a:p>
        </p:txBody>
      </p:sp>
    </p:spTree>
    <p:extLst>
      <p:ext uri="{BB962C8B-B14F-4D97-AF65-F5344CB8AC3E}">
        <p14:creationId xmlns:p14="http://schemas.microsoft.com/office/powerpoint/2010/main" val="2818534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57AB772-D09A-4C57-B9FE-9FD9146DA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815" y="0"/>
            <a:ext cx="5582259" cy="7282310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A6389112-686F-9EE8-AE0C-86A6FDC68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32" y="49775"/>
            <a:ext cx="4486656" cy="1141497"/>
          </a:xfrm>
        </p:spPr>
        <p:txBody>
          <a:bodyPr>
            <a:normAutofit fontScale="90000"/>
          </a:bodyPr>
          <a:lstStyle/>
          <a:p>
            <a:r>
              <a:rPr lang="fr-FR" sz="4000" dirty="0"/>
              <a:t>Les règles</a:t>
            </a:r>
            <a:br>
              <a:rPr lang="fr-FR" sz="4000" dirty="0"/>
            </a:br>
            <a:r>
              <a:rPr lang="fr-FR" sz="4000" dirty="0"/>
              <a:t>2. Le principe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3EC05E5-3E91-47D2-AB83-AA851D6256A2}"/>
              </a:ext>
            </a:extLst>
          </p:cNvPr>
          <p:cNvSpPr txBox="1"/>
          <p:nvPr/>
        </p:nvSpPr>
        <p:spPr>
          <a:xfrm>
            <a:off x="4839286" y="10128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53787C-ADFA-43C3-ADBF-295A9CA0F89F}"/>
              </a:ext>
            </a:extLst>
          </p:cNvPr>
          <p:cNvSpPr txBox="1"/>
          <p:nvPr/>
        </p:nvSpPr>
        <p:spPr>
          <a:xfrm>
            <a:off x="91667" y="1430878"/>
            <a:ext cx="27763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Il s’agit de choisir non pas la carte qui est la plus importante pour moi, mais celle dont je pense qu’elle est la plus importante pour </a:t>
            </a:r>
            <a:r>
              <a:rPr lang="fr-FR" sz="2400"/>
              <a:t>les personnes autour de la table </a:t>
            </a:r>
            <a:r>
              <a:rPr lang="fr-FR" sz="2400" dirty="0"/>
              <a:t>!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Ecoutez bien ce que disent vos partenaires, cela peut vous servir pour la suite !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4184E9C4-E6C6-49A6-B31D-B08FFF2ABCA2}"/>
              </a:ext>
            </a:extLst>
          </p:cNvPr>
          <p:cNvCxnSpPr>
            <a:cxnSpLocks/>
          </p:cNvCxnSpPr>
          <p:nvPr/>
        </p:nvCxnSpPr>
        <p:spPr>
          <a:xfrm flipH="1">
            <a:off x="9498367" y="3952352"/>
            <a:ext cx="842114" cy="6415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268C8004-3C84-4D7E-828A-9E726FACEE79}"/>
              </a:ext>
            </a:extLst>
          </p:cNvPr>
          <p:cNvSpPr txBox="1"/>
          <p:nvPr/>
        </p:nvSpPr>
        <p:spPr>
          <a:xfrm>
            <a:off x="9746074" y="2489370"/>
            <a:ext cx="2445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Chacun choisit deux cartes et les ordonne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A2C0B513-8207-47A2-A4C6-48394BDAB6AC}"/>
              </a:ext>
            </a:extLst>
          </p:cNvPr>
          <p:cNvCxnSpPr>
            <a:cxnSpLocks/>
          </p:cNvCxnSpPr>
          <p:nvPr/>
        </p:nvCxnSpPr>
        <p:spPr>
          <a:xfrm flipH="1" flipV="1">
            <a:off x="5795889" y="1053752"/>
            <a:ext cx="4207180" cy="18448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75ECA31C-D3B1-41BD-9538-A6D4B6EEAD2A}"/>
              </a:ext>
            </a:extLst>
          </p:cNvPr>
          <p:cNvCxnSpPr/>
          <p:nvPr/>
        </p:nvCxnSpPr>
        <p:spPr>
          <a:xfrm flipH="1">
            <a:off x="5472332" y="3221502"/>
            <a:ext cx="4402239" cy="11127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89E81FED-85A6-4609-9B85-14D0F9DC94BA}"/>
              </a:ext>
            </a:extLst>
          </p:cNvPr>
          <p:cNvCxnSpPr/>
          <p:nvPr/>
        </p:nvCxnSpPr>
        <p:spPr>
          <a:xfrm flipH="1">
            <a:off x="7230794" y="3641155"/>
            <a:ext cx="2772275" cy="16434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E71994BF-AA01-41A6-9223-8D9D3DD946C9}"/>
              </a:ext>
            </a:extLst>
          </p:cNvPr>
          <p:cNvSpPr txBox="1"/>
          <p:nvPr/>
        </p:nvSpPr>
        <p:spPr>
          <a:xfrm>
            <a:off x="10340481" y="478302"/>
            <a:ext cx="604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1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E962B71-25A3-49B4-A55D-6D917978C1C8}"/>
              </a:ext>
            </a:extLst>
          </p:cNvPr>
          <p:cNvSpPr txBox="1"/>
          <p:nvPr/>
        </p:nvSpPr>
        <p:spPr>
          <a:xfrm>
            <a:off x="6471866" y="5606468"/>
            <a:ext cx="604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1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F538F9D-AE4D-472F-8CAF-86EE0639880B}"/>
              </a:ext>
            </a:extLst>
          </p:cNvPr>
          <p:cNvSpPr txBox="1"/>
          <p:nvPr/>
        </p:nvSpPr>
        <p:spPr>
          <a:xfrm>
            <a:off x="7069267" y="5596882"/>
            <a:ext cx="604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2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0CA7AEE-BEB8-489C-B449-F4E230826002}"/>
              </a:ext>
            </a:extLst>
          </p:cNvPr>
          <p:cNvSpPr txBox="1"/>
          <p:nvPr/>
        </p:nvSpPr>
        <p:spPr>
          <a:xfrm rot="5400000">
            <a:off x="4351659" y="4634406"/>
            <a:ext cx="604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2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CA43E12-926A-4B76-8EFA-F0CF56E5F549}"/>
              </a:ext>
            </a:extLst>
          </p:cNvPr>
          <p:cNvSpPr txBox="1"/>
          <p:nvPr/>
        </p:nvSpPr>
        <p:spPr>
          <a:xfrm rot="5400000">
            <a:off x="4331800" y="3801636"/>
            <a:ext cx="604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1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560E1B6-D51E-47CC-B4CD-506825294D36}"/>
              </a:ext>
            </a:extLst>
          </p:cNvPr>
          <p:cNvSpPr txBox="1"/>
          <p:nvPr/>
        </p:nvSpPr>
        <p:spPr>
          <a:xfrm rot="16200000">
            <a:off x="8314839" y="4332314"/>
            <a:ext cx="604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1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AEE182ED-A6A7-494A-9199-243FCA84AD6C}"/>
              </a:ext>
            </a:extLst>
          </p:cNvPr>
          <p:cNvSpPr txBox="1"/>
          <p:nvPr/>
        </p:nvSpPr>
        <p:spPr>
          <a:xfrm rot="16200000">
            <a:off x="8240911" y="3690742"/>
            <a:ext cx="604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2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F3023E1-E1EF-4EFD-A701-CE18978EF702}"/>
              </a:ext>
            </a:extLst>
          </p:cNvPr>
          <p:cNvSpPr txBox="1"/>
          <p:nvPr/>
        </p:nvSpPr>
        <p:spPr>
          <a:xfrm rot="5400000">
            <a:off x="4504059" y="1185476"/>
            <a:ext cx="604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2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A5F61777-E88A-4566-860C-7F856A957759}"/>
              </a:ext>
            </a:extLst>
          </p:cNvPr>
          <p:cNvSpPr txBox="1"/>
          <p:nvPr/>
        </p:nvSpPr>
        <p:spPr>
          <a:xfrm rot="5400000">
            <a:off x="4484200" y="352706"/>
            <a:ext cx="604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01139945"/>
      </p:ext>
    </p:extLst>
  </p:cSld>
  <p:clrMapOvr>
    <a:masterClrMapping/>
  </p:clrMapOvr>
</p:sld>
</file>

<file path=ppt/theme/theme1.xml><?xml version="1.0" encoding="utf-8"?>
<a:theme xmlns:a="http://schemas.openxmlformats.org/drawingml/2006/main" name="Colis">
  <a:themeElements>
    <a:clrScheme name="Colis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olis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lis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{44B095D5-CFF1-1049-BF87-51A440E38409}tf10001120</Template>
  <TotalTime>25067</TotalTime>
  <Words>802</Words>
  <Application>Microsoft Macintosh PowerPoint</Application>
  <PresentationFormat>Grand écran</PresentationFormat>
  <Paragraphs>101</Paragraphs>
  <Slides>12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Bodoni MT</vt:lpstr>
      <vt:lpstr>Calibri</vt:lpstr>
      <vt:lpstr>Gill Sans MT</vt:lpstr>
      <vt:lpstr>Colis</vt:lpstr>
      <vt:lpstr> SLAC : le jeu de cartes !  en route vers le bien-être au travail ! </vt:lpstr>
      <vt:lpstr>La genèse du jeu…</vt:lpstr>
      <vt:lpstr>Pourquoi un jeu?</vt:lpstr>
      <vt:lpstr>Les objectifs</vt:lpstr>
      <vt:lpstr>Les règles 1. le matériel</vt:lpstr>
      <vt:lpstr>Les règles 1. le matériel</vt:lpstr>
      <vt:lpstr>Les règles 1. le matériel</vt:lpstr>
      <vt:lpstr>Les règles 2. tour de jeu</vt:lpstr>
      <vt:lpstr>Les règles 2. Le principe</vt:lpstr>
      <vt:lpstr>Les règles 2. Le principe</vt:lpstr>
      <vt:lpstr>Les règles 3. La résolution</vt:lpstr>
      <vt:lpstr>Les règles L’esprit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Restitution - Enquête n°3</dc:title>
  <dc:creator>Clara Laborie</dc:creator>
  <cp:lastModifiedBy>Clara Laborie</cp:lastModifiedBy>
  <cp:revision>74</cp:revision>
  <dcterms:created xsi:type="dcterms:W3CDTF">2022-05-12T08:16:36Z</dcterms:created>
  <dcterms:modified xsi:type="dcterms:W3CDTF">2023-09-04T21:05:43Z</dcterms:modified>
</cp:coreProperties>
</file>